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61" r:id="rId2"/>
    <p:sldId id="264" r:id="rId3"/>
    <p:sldId id="294" r:id="rId4"/>
    <p:sldId id="256" r:id="rId5"/>
    <p:sldId id="281" r:id="rId6"/>
    <p:sldId id="295" r:id="rId7"/>
    <p:sldId id="278" r:id="rId8"/>
    <p:sldId id="296" r:id="rId9"/>
    <p:sldId id="282" r:id="rId10"/>
    <p:sldId id="283" r:id="rId11"/>
    <p:sldId id="277" r:id="rId12"/>
    <p:sldId id="284" r:id="rId13"/>
    <p:sldId id="279" r:id="rId14"/>
    <p:sldId id="280" r:id="rId15"/>
    <p:sldId id="298" r:id="rId16"/>
    <p:sldId id="286" r:id="rId17"/>
    <p:sldId id="287" r:id="rId18"/>
    <p:sldId id="288" r:id="rId19"/>
    <p:sldId id="299" r:id="rId20"/>
    <p:sldId id="289" r:id="rId21"/>
    <p:sldId id="290" r:id="rId22"/>
    <p:sldId id="291" r:id="rId23"/>
    <p:sldId id="292" r:id="rId24"/>
    <p:sldId id="300" r:id="rId25"/>
    <p:sldId id="328" r:id="rId26"/>
    <p:sldId id="311" r:id="rId27"/>
    <p:sldId id="310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27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263" r:id="rId45"/>
  </p:sldIdLst>
  <p:sldSz cx="12192000" cy="6858000"/>
  <p:notesSz cx="6858000" cy="9144000"/>
  <p:embeddedFontLst>
    <p:embeddedFont>
      <p:font typeface="맑은 고딕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6112"/>
    <a:srgbClr val="A54C0F"/>
    <a:srgbClr val="DB6413"/>
    <a:srgbClr val="ED8137"/>
    <a:srgbClr val="BF5711"/>
    <a:srgbClr val="EB6C15"/>
    <a:srgbClr val="EE8944"/>
    <a:srgbClr val="F2A068"/>
    <a:srgbClr val="D76213"/>
    <a:srgbClr val="ED7E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08" autoAdjust="0"/>
    <p:restoredTop sz="84838" autoAdjust="0"/>
  </p:normalViewPr>
  <p:slideViewPr>
    <p:cSldViewPr snapToGrid="0">
      <p:cViewPr>
        <p:scale>
          <a:sx n="100" d="100"/>
          <a:sy n="100" d="100"/>
        </p:scale>
        <p:origin x="-74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1D5FB-DB1B-4360-B27E-FB829238180C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D2BD8-CD12-4CBC-8A6F-66C418F8C7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발표 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주제 및 일정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스토리보드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설계내용을 소개 드리고 마지막으로 향후 계획에 대해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프로젝트의 주제입니다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계획한 내용은 편의점 관리 시스템으로 편의점의 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재고 관리에 초점을 맞추었습니다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파트로 나누어집니다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번째로 상품 판매를 위한 매장의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시스템과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매장</a:t>
            </a:r>
            <a:r>
              <a:rPr lang="ko-KR" altLang="en-US" baseline="0" dirty="0" smtClean="0"/>
              <a:t> 쪽의 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발주 등이 가능한 매장 관리 페이지가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마지막으로 본사 쪽에서 각 매장의 수익 현황을 확인하거나 판매하고자 하는 상품을 등록하거나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매장에서 들어오는 발주를 처리하는 등의 기능을 하는 본사 페이지로 이루어집니다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저희 발표를 마치겠습니다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프로젝트의 주제입니다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계획한 내용은 편의점 관리 시스템으로 편의점의 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재고 관리에 초점을 맞추었습니다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파트로 나누어집니다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번째로 상품 판매를 위한 매장의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시스템과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매장</a:t>
            </a:r>
            <a:r>
              <a:rPr lang="ko-KR" altLang="en-US" baseline="0" dirty="0" smtClean="0"/>
              <a:t> 쪽의 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발주 등이 가능한 매장 관리 페이지가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마지막으로 본사 쪽에서 각 매장의 수익 현황을 확인하거나 판매하고자 하는 상품을 등록하거나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매장에서 들어오는 발주를 처리하는 등의 기능을 하는 본사 페이지로 이루어집니다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프로젝트의 주제입니다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계획한 내용은 편의점 관리 시스템으로 편의점의 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재고 관리에 초점을 맞추었습니다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파트로 나누어집니다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번째로 상품 판매를 위한 매장의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시스템과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매장</a:t>
            </a:r>
            <a:r>
              <a:rPr lang="ko-KR" altLang="en-US" baseline="0" dirty="0" smtClean="0"/>
              <a:t> 쪽의 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발주 등이 가능한 매장 관리 페이지가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마지막으로 본사 쪽에서 각 매장의 수익 현황을 확인하거나 판매하고자 하는 상품을 등록하거나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매장에서 들어오는 발주를 처리하는 등의 기능을 하는 본사 페이지로 이루어집니다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748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3469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680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786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4658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570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40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178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28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5831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3796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A2EC-EE42-42D7-99A1-C9EFAEA91553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5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20509" y="2875002"/>
            <a:ext cx="4644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KOSTA24</a:t>
            </a:r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시 최종 발표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8243" y="4144863"/>
            <a:ext cx="3169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유민선 김시진 유승주</a:t>
            </a:r>
            <a:endParaRPr lang="en-US" altLang="ko-KR" sz="2000" spc="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김도연 김선명 김건우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0208" y="2533759"/>
            <a:ext cx="4605528" cy="282376"/>
          </a:xfrm>
          <a:prstGeom prst="rect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0417" y="2474892"/>
            <a:ext cx="3685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KOSTA109 TO YOU</a:t>
            </a:r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팀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마일스톤별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타스크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및 산출물 소개</a:t>
            </a:r>
          </a:p>
        </p:txBody>
      </p:sp>
      <p:graphicFrame>
        <p:nvGraphicFramePr>
          <p:cNvPr id="5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28476263"/>
              </p:ext>
            </p:extLst>
          </p:nvPr>
        </p:nvGraphicFramePr>
        <p:xfrm>
          <a:off x="1665411" y="1580160"/>
          <a:ext cx="8856984" cy="4335396"/>
        </p:xfrm>
        <a:graphic>
          <a:graphicData uri="http://schemas.openxmlformats.org/drawingml/2006/table">
            <a:tbl>
              <a:tblPr/>
              <a:tblGrid>
                <a:gridCol w="1512169"/>
                <a:gridCol w="3312368"/>
                <a:gridCol w="2520280"/>
                <a:gridCol w="1512167"/>
              </a:tblGrid>
              <a:tr h="36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명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수행 </a:t>
                      </a: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타스크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수행 산출물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 smtClean="0">
                          <a:latin typeface="+mn-lt"/>
                          <a:ea typeface="+mn-ea"/>
                          <a:cs typeface="Times New Roman"/>
                        </a:rPr>
                        <a:t>비고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설정</a:t>
                      </a:r>
                      <a:endParaRPr lang="en-US" altLang="ko-KR" sz="12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아이디어 회의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 및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원칙 수립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다이어그램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DB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 명세서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계획표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및 규칙 확정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통일된 개발환경 조성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구성도 설계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내용 검증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정리표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램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구현 및 테스트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구현한 기능에 대한 기능 정의서 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정기적인 기능 테스트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 점검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점검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결과물 점검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반성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완료 보고서 작성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결과물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보고서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최종 </a:t>
            </a:r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소개</a:t>
            </a:r>
          </a:p>
        </p:txBody>
      </p:sp>
      <p:graphicFrame>
        <p:nvGraphicFramePr>
          <p:cNvPr id="5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26834885"/>
              </p:ext>
            </p:extLst>
          </p:nvPr>
        </p:nvGraphicFramePr>
        <p:xfrm>
          <a:off x="1656165" y="1696791"/>
          <a:ext cx="8856984" cy="4335396"/>
        </p:xfrm>
        <a:graphic>
          <a:graphicData uri="http://schemas.openxmlformats.org/drawingml/2006/table">
            <a:tbl>
              <a:tblPr/>
              <a:tblGrid>
                <a:gridCol w="1512169"/>
                <a:gridCol w="1440160"/>
                <a:gridCol w="1872208"/>
                <a:gridCol w="2520280"/>
                <a:gridCol w="1512167"/>
              </a:tblGrid>
              <a:tr h="36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명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기간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정의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세부 </a:t>
                      </a: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타스크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 smtClean="0">
                          <a:latin typeface="+mn-lt"/>
                          <a:ea typeface="+mn-ea"/>
                          <a:cs typeface="Times New Roman"/>
                        </a:rPr>
                        <a:t>산출물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설정</a:t>
                      </a:r>
                      <a:endParaRPr lang="en-US" altLang="ko-KR" sz="12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0.5W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수행하기 위한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 결정 및 계획 수립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아이디어 회의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 및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원칙 수립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다이어그램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DB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 명세서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계획표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0.5W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팀이 어떤 방식으로 작업할 것인지 어떤 기능을 구현할 것인지 등 구체적으로 설계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및 규칙 확정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통일된 개발환경 조성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구성도 설계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내용 검증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정리표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다이어그램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구현 및 테스트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계획을 바탕으로 기능 구현 및 정기적인 테스트 실시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구현한 기능에 대한 기능 정의서 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정기적인 기능 테스트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 점검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점검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프로젝트에 대한 반성 및 향후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개선점 정리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결과물 점검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반성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완료 보고서 작성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결과물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보고서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체크리스트</a:t>
            </a:r>
          </a:p>
        </p:txBody>
      </p:sp>
      <p:pic>
        <p:nvPicPr>
          <p:cNvPr id="48137" name="Picture 9" descr="C:\Users\sijin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37" y="1443038"/>
            <a:ext cx="9326563" cy="5095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2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전체 일정표 소개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715084" y="391060"/>
          <a:ext cx="7333915" cy="6118225"/>
        </p:xfrm>
        <a:graphic>
          <a:graphicData uri="http://schemas.openxmlformats.org/drawingml/2006/table">
            <a:tbl>
              <a:tblPr/>
              <a:tblGrid>
                <a:gridCol w="1179254"/>
                <a:gridCol w="2023149"/>
                <a:gridCol w="1245226"/>
                <a:gridCol w="1443143"/>
                <a:gridCol w="1443143"/>
              </a:tblGrid>
              <a:tr h="181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9C65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작업 내용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9C6500"/>
                          </a:solidFill>
                          <a:latin typeface="맑은 고딕"/>
                        </a:rPr>
                        <a:t>시작일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종료일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816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설정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주제 선정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 설계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 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4. UI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역할 분담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97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프로그램 구현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시큐리티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(ID/PW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찾기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ID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중복확인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추가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상품 관리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계정 승인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매장 관리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 요청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매장으로부터 발주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2016-05-28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 승인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본사에서 승인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2016-05-28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 상품 판매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(POS)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2016-05-27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2016-05-31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8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재고 관리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재고와 매장 재고 연동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2016-05-31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8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판매 중지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상품 판매 중지시 매장에서 상품 추가 불가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2016-06-01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8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타임라인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본사와 매장이 공유하는 게시판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2016-06-02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2016-06-03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8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판매현황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매장의 매출 확인 및 카테고리 별 판매 현황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2016-06-02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2016-06-03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3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회계관리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본사에서 매장을 통해 얻어진 수입 및 본사 지출 내역을 바탕으로 한 회계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2016-06-02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8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인사관리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매장의 점장과 아르바이트생 인사 관리 및 급여 산출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2016-06-02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본사와 매장 다대다 채팅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2016-06-07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아르바이트생 근태관리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2016-06-08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2016-06-09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18. CSS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부트스트랩 활용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2016-06-08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2016-06-09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마무리 작업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및 오류 수정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2016-06-10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2016-06-13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다이어그램 수정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2016-06-14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발표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PPT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시연 및 발표 시뮬레이션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2016-06-15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최종 발표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2016-06-16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2016-06-16</a:t>
                      </a:r>
                    </a:p>
                  </a:txBody>
                  <a:tcPr marL="8259" marR="8259" marT="82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세부 일정표 소개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631955" y="1590671"/>
          <a:ext cx="8928629" cy="4701780"/>
        </p:xfrm>
        <a:graphic>
          <a:graphicData uri="http://schemas.openxmlformats.org/drawingml/2006/table">
            <a:tbl>
              <a:tblPr/>
              <a:tblGrid>
                <a:gridCol w="1185389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  <a:gridCol w="322635"/>
              </a:tblGrid>
              <a:tr h="1567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3F3F76"/>
                          </a:solidFill>
                          <a:latin typeface="맑은 고딕"/>
                        </a:rPr>
                        <a:t>작업 내용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3F3F76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3F3F76"/>
                          </a:solidFill>
                          <a:latin typeface="맑은 고딕"/>
                        </a:rPr>
                        <a:t>월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3F3F76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700" b="0" i="0" u="none" strike="noStrike">
                          <a:solidFill>
                            <a:srgbClr val="3F3F76"/>
                          </a:solidFill>
                          <a:latin typeface="맑은 고딕"/>
                        </a:rPr>
                        <a:t>월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67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21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23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24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25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26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27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28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30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31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9C6500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주제 선정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 설계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역할 분담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시큐리티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추가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계정 승인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 요청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 승인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 상품 판매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(POS)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재고 관리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판매 중지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타임라인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판매현황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회계관리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인사관리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아르바이트생 근태관리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및 오류 수정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다이어그램 수정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발표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PPT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시연 및 발표 시뮬레이션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72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최종 발표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485" marR="6485" marT="64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56960" y="3075057"/>
            <a:ext cx="3078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4.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다이어그램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5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다이어그램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클래스 다이어그램</a:t>
            </a:r>
          </a:p>
        </p:txBody>
      </p:sp>
      <p:pic>
        <p:nvPicPr>
          <p:cNvPr id="1028" name="Picture 4" descr="C:\Users\sijin\Documents\카카오톡 받은 파일\Desktop (1)\ClassDi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150" y="1277011"/>
            <a:ext cx="9000000" cy="5285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5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다이어그램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유스케이스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</a:p>
        </p:txBody>
      </p:sp>
      <p:pic>
        <p:nvPicPr>
          <p:cNvPr id="55298" name="Picture 2" descr="C:\Users\sijin\Documents\카카오톡 받은 파일\Diagrams_최종\UseCaseDiagram_최종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450" y="1398802"/>
            <a:ext cx="8848725" cy="5478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5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다이어그램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ER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</a:p>
        </p:txBody>
      </p:sp>
      <p:pic>
        <p:nvPicPr>
          <p:cNvPr id="56322" name="Picture 2" descr="C:\Users\sijin\Documents\카카오톡 받은 파일\Diagrams_최종\ERDDiagram_최종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299" y="1228725"/>
            <a:ext cx="9934575" cy="5505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83973" y="3075057"/>
            <a:ext cx="2424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5. DB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소개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>
            <a:off x="2613888" y="2148353"/>
            <a:ext cx="2384886" cy="647324"/>
          </a:xfrm>
          <a:prstGeom prst="homePlate">
            <a:avLst/>
          </a:prstGeom>
          <a:solidFill>
            <a:srgbClr val="FDE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5" name="갈매기형 수장 4"/>
          <p:cNvSpPr/>
          <p:nvPr/>
        </p:nvSpPr>
        <p:spPr>
          <a:xfrm>
            <a:off x="4998774" y="2148353"/>
            <a:ext cx="2384886" cy="647324"/>
          </a:xfrm>
          <a:prstGeom prst="chevron">
            <a:avLst/>
          </a:prstGeom>
          <a:solidFill>
            <a:srgbClr val="F9D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7383660" y="2148353"/>
            <a:ext cx="2384886" cy="647324"/>
          </a:xfrm>
          <a:prstGeom prst="chevron">
            <a:avLst/>
          </a:prstGeom>
          <a:solidFill>
            <a:srgbClr val="F6C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13248" y="228734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1.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기획 의도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8773" y="228734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개발 환경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3184" y="2287349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3.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INDEX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2586696" y="4139078"/>
            <a:ext cx="2384886" cy="647324"/>
          </a:xfrm>
          <a:prstGeom prst="chevron">
            <a:avLst/>
          </a:prstGeom>
          <a:solidFill>
            <a:srgbClr val="ED8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772" y="427807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4.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다이어그램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4967946" y="4139078"/>
            <a:ext cx="2384886" cy="647324"/>
          </a:xfrm>
          <a:prstGeom prst="chevron">
            <a:avLst/>
          </a:prstGeom>
          <a:solidFill>
            <a:srgbClr val="D46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5322" y="42780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5. DB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 소개</a:t>
            </a:r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 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7358721" y="4129553"/>
            <a:ext cx="2384886" cy="647324"/>
          </a:xfrm>
          <a:prstGeom prst="chevron">
            <a:avLst/>
          </a:prstGeom>
          <a:solidFill>
            <a:srgbClr val="A54C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8947" y="426854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DB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2600" y="1597766"/>
          <a:ext cx="5511800" cy="261366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MEMBER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m_Store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매장명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매장번호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주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점주번호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부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m_Location1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지역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m_Location2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상세주소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m_State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회원가입 승인 요청상태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2600" y="4571471"/>
          <a:ext cx="5511800" cy="8763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GRADE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계정 권한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role_Name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계정 권한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69025" y="1599671"/>
          <a:ext cx="5511800" cy="234315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BOARD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게시글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b_Title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글제목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b_Path1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b_Path2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b_Hit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b_Important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전체공지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0: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178550" y="4295246"/>
          <a:ext cx="5511800" cy="12954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STOREINCOME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수입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si_Sale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si_Expend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지출액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DB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2600" y="1675871"/>
          <a:ext cx="5511800" cy="25527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PRODUCT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hp_Path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hp_Oprice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hp_Mprice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유통가격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소비자 가격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hp_Manufacturer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제조원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hp_ExpirationDate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유통기한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hp_Weight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중량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2600" y="4600046"/>
          <a:ext cx="5511800" cy="8763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HQ_STOCK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본사 재고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재고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69025" y="1675871"/>
          <a:ext cx="5511800" cy="108585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ST_STOCK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재고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st_Amount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재고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169025" y="3275119"/>
          <a:ext cx="5511800" cy="2040255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ORDER_LIST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o_State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발주상태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(0: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요청상태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1: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o_StringDate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발주날짜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DB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2600" y="1809221"/>
          <a:ext cx="5511800" cy="17145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판매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판매번호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s_Group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구매그룹번호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판매날짜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2600" y="3904721"/>
          <a:ext cx="5511800" cy="150495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STOREEXPEND _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매장별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se_Expend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지출내역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69025" y="1809221"/>
          <a:ext cx="5511800" cy="17145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TIMELINE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타임라인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타임라인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타임라인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타임라인 등록 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t_Group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부모글과 덧글 그룹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t_Reply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 :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부모글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 1 :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덧글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169025" y="3904721"/>
          <a:ext cx="5511800" cy="12954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WORKINGTIME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근무시간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wt_Num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근무번호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근무직원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wt_StartTime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wt_EndTime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퇴근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DB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2600" y="1790171"/>
          <a:ext cx="5511800" cy="150495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HEADEXPEND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본사 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he_Expend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지출내역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he_ExpendDirector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지출책임자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169025" y="2428346"/>
          <a:ext cx="5511800" cy="21336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EMPLOYEE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직원코드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직원이름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e_StartDay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e_Account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e_Phone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연락처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e_Position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점장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', 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아르바이트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근무매장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e_Pay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월급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82600" y="3761846"/>
          <a:ext cx="5511800" cy="1295400"/>
        </p:xfrm>
        <a:graphic>
          <a:graphicData uri="http://schemas.openxmlformats.org/drawingml/2006/table">
            <a:tbl>
              <a:tblPr/>
              <a:tblGrid>
                <a:gridCol w="1296894"/>
                <a:gridCol w="1306430"/>
                <a:gridCol w="1287358"/>
                <a:gridCol w="1621118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PAY _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직원번호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p_Pay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4782" y="3075057"/>
            <a:ext cx="2842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6.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993" y="3075057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Side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메인 화면</a:t>
            </a:r>
          </a:p>
        </p:txBody>
      </p:sp>
      <p:pic>
        <p:nvPicPr>
          <p:cNvPr id="1026" name="Picture 2" descr="C:\Users\sijin\Documents\카카오톡 받은 파일\해오라기\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69338"/>
            <a:ext cx="10800000" cy="502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공지사항</a:t>
            </a:r>
          </a:p>
        </p:txBody>
      </p:sp>
      <p:pic>
        <p:nvPicPr>
          <p:cNvPr id="2050" name="Picture 2" descr="C:\Users\sijin\Documents\카카오톡 받은 파일\해오라기\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51900"/>
            <a:ext cx="10800000" cy="504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재고관리</a:t>
            </a:r>
          </a:p>
        </p:txBody>
      </p:sp>
      <p:pic>
        <p:nvPicPr>
          <p:cNvPr id="3074" name="Picture 2" descr="C:\Users\sijin\Documents\카카오톡 받은 파일\해오라기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30507"/>
            <a:ext cx="10800000" cy="506373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상품관리</a:t>
            </a:r>
          </a:p>
        </p:txBody>
      </p:sp>
      <p:pic>
        <p:nvPicPr>
          <p:cNvPr id="4098" name="Picture 2" descr="C:\Users\sijin\Documents\카카오톡 받은 파일\해오라기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346998"/>
            <a:ext cx="10800000" cy="494505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58935" y="3075057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1.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기획 의도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매장관리</a:t>
            </a:r>
          </a:p>
        </p:txBody>
      </p:sp>
      <p:pic>
        <p:nvPicPr>
          <p:cNvPr id="5122" name="Picture 2" descr="C:\Users\sijin\Documents\카카오톡 받은 파일\해오라기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346998"/>
            <a:ext cx="10800000" cy="494505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발주관리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6146" name="Picture 2" descr="C:\Users\sijin\Documents\카카오톡 받은 파일\해오라기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325605"/>
            <a:ext cx="10800000" cy="496879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회계관리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7170" name="Picture 2" descr="C:\Users\sijin\Documents\카카오톡 받은 파일\해오라기\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403265"/>
            <a:ext cx="10800000" cy="488967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인사관리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8194" name="Picture 2" descr="C:\Users\sijin\Documents\카카오톡 받은 파일\해오라기\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381872"/>
            <a:ext cx="10800000" cy="491340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커뮤니케이션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9218" name="Picture 2" descr="C:\Users\sijin\Documents\카카오톡 받은 파일\해오라기\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90731"/>
            <a:ext cx="10800000" cy="500043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59314" y="3075057"/>
            <a:ext cx="2273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Side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공지사항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메인 화면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)</a:t>
            </a:r>
          </a:p>
        </p:txBody>
      </p:sp>
      <p:pic>
        <p:nvPicPr>
          <p:cNvPr id="10242" name="Picture 2" descr="C:\Users\sijin\Documents\카카오톡 받은 파일\거위\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51900"/>
            <a:ext cx="10800000" cy="504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발주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1266" name="Picture 2" descr="C:\Users\sijin\Documents\카카오톡 받은 파일\거위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50053"/>
            <a:ext cx="10800000" cy="504369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매장수익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2290" name="Picture 2" descr="C:\Users\sijin\Documents\카카오톡 받은 파일\거위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47944"/>
            <a:ext cx="10800000" cy="504791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재고관리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3314" name="Picture 2" descr="C:\Users\sijin\Documents\카카오톡 받은 파일\거위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51900"/>
            <a:ext cx="10800000" cy="504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590675" y="2476500"/>
            <a:ext cx="8972550" cy="4086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36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1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기획 의도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614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프로젝트 주제 소개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1362075"/>
            <a:ext cx="4137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정글북 Regular" pitchFamily="18" charset="-127"/>
                <a:ea typeface="1훈정글북 Regular" pitchFamily="18" charset="-127"/>
              </a:rPr>
              <a:t>우리의 삶에 편의성을 제공하는 편의점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정글북 Regular" pitchFamily="18" charset="-127"/>
                <a:ea typeface="1훈정글북 Regular" pitchFamily="18" charset="-127"/>
              </a:rPr>
              <a:t>..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0525" y="1838325"/>
            <a:ext cx="5748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정글북 Regular" pitchFamily="18" charset="-127"/>
                <a:ea typeface="1훈정글북 Regular" pitchFamily="18" charset="-127"/>
              </a:rPr>
              <a:t>그런 편의점에게 편의를 제공하는 시스템을 만들고 싶다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정글북 Regular" pitchFamily="18" charset="-127"/>
                <a:ea typeface="1훈정글북 Regular" pitchFamily="18" charset="-127"/>
              </a:rPr>
              <a:t>!!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61351" y="2817882"/>
            <a:ext cx="3577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1훈정글북 Regular" pitchFamily="18" charset="-127"/>
                <a:ea typeface="1훈정글북 Regular" pitchFamily="18" charset="-127"/>
              </a:rPr>
              <a:t>KOSTA24</a:t>
            </a:r>
            <a:r>
              <a:rPr lang="ko-KR" altLang="en-US" sz="2000" b="1" dirty="0" smtClean="0">
                <a:solidFill>
                  <a:srgbClr val="0070C0"/>
                </a:solidFill>
                <a:latin typeface="1훈정글북 Regular" pitchFamily="18" charset="-127"/>
                <a:ea typeface="1훈정글북 Regular" pitchFamily="18" charset="-127"/>
              </a:rPr>
              <a:t>시 편의점 관리 시스템</a:t>
            </a:r>
            <a:endParaRPr lang="en-US" altLang="ko-KR" sz="2400" b="1" dirty="0" smtClean="0">
              <a:solidFill>
                <a:srgbClr val="0070C0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22" name="Picture 3" descr="C:\Users\sijin\Downloads\p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5699" y="3481601"/>
            <a:ext cx="1133130" cy="1133130"/>
          </a:xfrm>
          <a:prstGeom prst="rect">
            <a:avLst/>
          </a:prstGeom>
          <a:noFill/>
        </p:spPr>
      </p:pic>
      <p:pic>
        <p:nvPicPr>
          <p:cNvPr id="27" name="Picture 9" descr="C:\Users\sijin\AppData\Local\Microsoft\Windows\Temporary Internet Files\Content.IE5\JFAKRQ72\220px-TORRE_DE_PEMEX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3553" y="3461469"/>
            <a:ext cx="835556" cy="1112808"/>
          </a:xfrm>
          <a:prstGeom prst="rect">
            <a:avLst/>
          </a:prstGeom>
          <a:noFill/>
        </p:spPr>
      </p:pic>
      <p:pic>
        <p:nvPicPr>
          <p:cNvPr id="28" name="Picture 14" descr="C:\Users\sijin\Downloads\세븐일레븐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296" y="3668358"/>
            <a:ext cx="1310627" cy="904957"/>
          </a:xfrm>
          <a:prstGeom prst="rect">
            <a:avLst/>
          </a:prstGeom>
          <a:noFill/>
        </p:spPr>
      </p:pic>
      <p:sp>
        <p:nvSpPr>
          <p:cNvPr id="29" name="덧셈 기호 28"/>
          <p:cNvSpPr/>
          <p:nvPr/>
        </p:nvSpPr>
        <p:spPr>
          <a:xfrm>
            <a:off x="4748196" y="3790949"/>
            <a:ext cx="527222" cy="527222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6959162" y="3795068"/>
            <a:ext cx="527222" cy="527222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905109" y="4711263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1.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상품판매를 위한 매장 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POS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시스템을 통한 상품판매 및 근태처리 기능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5104" y="5134596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2.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매장의 상품관리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재고관리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발주관리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매장현황 확인 기능 등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05106" y="5571661"/>
            <a:ext cx="714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3.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본사의 매장 별 현황 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상품관리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매장발주처리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회계관리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인사관리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등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05106" y="6000286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4.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매장과 본사 간의 활발한 커뮤니케이션을 위한 기능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2" name="Picture 2" descr="C:\Users\sijin\Downloads\kosta24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90850" y="2547937"/>
            <a:ext cx="1695450" cy="847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0" grpId="0" animBg="1"/>
      <p:bldP spid="31" grpId="0"/>
      <p:bldP spid="35" grpId="0"/>
      <p:bldP spid="36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판매현황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4338" name="Picture 2" descr="C:\Users\sijin\Documents\카카오톡 받은 파일\거위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47944"/>
            <a:ext cx="10800000" cy="504791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근태관리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5362" name="Picture 2" descr="C:\Users\sijin\Documents\카카오톡 받은 파일\거위\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69338"/>
            <a:ext cx="10800000" cy="50241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커뮤니케이션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6386" name="Picture 2" descr="C:\Users\sijin\Documents\카카오톡 받은 파일\거위\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000" y="1255856"/>
            <a:ext cx="10800000" cy="50320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상세 화면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매장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&gt;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영업시작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7410" name="Picture 2" descr="C:\Users\sijin\Documents\카카오톡 받은 파일\거위\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529" y="1262400"/>
            <a:ext cx="9802943" cy="540000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6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33951" y="2875002"/>
            <a:ext cx="311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THANK YOU !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90107" y="2533759"/>
            <a:ext cx="4605528" cy="282376"/>
          </a:xfrm>
          <a:prstGeom prst="rect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5104" y="2474892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감사합니다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38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36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1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기획 의도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비즈니스 모델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graphicFrame>
        <p:nvGraphicFramePr>
          <p:cNvPr id="20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5210810"/>
              </p:ext>
            </p:extLst>
          </p:nvPr>
        </p:nvGraphicFramePr>
        <p:xfrm>
          <a:off x="1554165" y="1453926"/>
          <a:ext cx="9073006" cy="50405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601"/>
                <a:gridCol w="1814601"/>
                <a:gridCol w="907301"/>
                <a:gridCol w="907301"/>
                <a:gridCol w="1814601"/>
                <a:gridCol w="1814601"/>
              </a:tblGrid>
              <a:tr h="1980221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문제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편의점 매장 </a:t>
                      </a:r>
                      <a:r>
                        <a:rPr lang="ko-KR" altLang="en-US" sz="1400" b="0" dirty="0" err="1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점장들은</a:t>
                      </a:r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 서로 연락하고 정보를 공유할 공적인 수단이 존재하지 않는다</a:t>
                      </a:r>
                      <a:r>
                        <a:rPr lang="en-US" altLang="ko-KR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편의점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 프랜차이즈를 운영하는 본사와 매장 간에 실시간으로 정보를 가볍게 주고받을 수단이 존재하지 않는다</a:t>
                      </a:r>
                      <a:r>
                        <a:rPr lang="en-US" altLang="ko-KR" sz="12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.</a:t>
                      </a:r>
                      <a:endParaRPr lang="en-US" altLang="ko-KR" sz="12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솔루션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상품관리</a:t>
                      </a:r>
                      <a:r>
                        <a:rPr lang="en-US" altLang="ko-KR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재고관리</a:t>
                      </a:r>
                      <a:r>
                        <a:rPr lang="en-US" altLang="ko-KR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인사관리</a:t>
                      </a:r>
                      <a:r>
                        <a:rPr lang="en-US" altLang="ko-KR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회계관리 등 </a:t>
                      </a:r>
                      <a:r>
                        <a:rPr lang="en-US" altLang="ko-KR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ERP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시스템에 더불어 각 근무자들 간에 정보공유를 활성화 시킬 장치 마련</a:t>
                      </a:r>
                      <a:endParaRPr lang="ko-KR" altLang="en-US" sz="1400" b="0" dirty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고유의 가치제안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기존에 있는 관리기능들을 모두 사용할 수 있으면서 정보 공유도 활발하게 할 수 있는 편의점 종합관리 시스템</a:t>
                      </a:r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경쟁 우위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기존의 관리 시스템에 더불어 정보 공유 부분을 강화</a:t>
                      </a:r>
                      <a:endParaRPr lang="ko-KR" altLang="en-US" sz="1400" b="0" dirty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고객군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편의점 프랜차이즈</a:t>
                      </a:r>
                      <a:r>
                        <a:rPr lang="ko-KR" altLang="en-US" sz="1400" b="0" baseline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 사업의 창업자</a:t>
                      </a:r>
                      <a:endParaRPr lang="en-US" altLang="ko-KR" sz="1400" b="0" baseline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2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핵심지표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본사 매출</a:t>
                      </a:r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각 매장 매출</a:t>
                      </a:r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가입 매장 수</a:t>
                      </a:r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ko-KR" altLang="en-US" sz="1400" b="1" dirty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채널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웹</a:t>
                      </a:r>
                      <a:endParaRPr lang="en-US" altLang="ko-KR" sz="1400" b="0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비용구조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err="1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서버비</a:t>
                      </a:r>
                      <a:r>
                        <a:rPr lang="en-US" altLang="ko-KR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인건비</a:t>
                      </a:r>
                      <a:endParaRPr lang="ko-KR" altLang="en-US" sz="1400" b="0" dirty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  <a:latin typeface="1훈정글북 Regular" pitchFamily="18" charset="-127"/>
                          <a:ea typeface="1훈정글북 Regular" pitchFamily="18" charset="-127"/>
                        </a:rPr>
                        <a:t>수익원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endParaRPr lang="en-US" altLang="ko-KR" sz="1400" b="1" dirty="0" smtClean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latin typeface="1훈정글북 Regular" pitchFamily="18" charset="-127"/>
                          <a:ea typeface="1훈정글북 Regular" pitchFamily="18" charset="-127"/>
                        </a:rPr>
                        <a:t>프로그램 사용료</a:t>
                      </a:r>
                      <a:endParaRPr lang="ko-KR" altLang="en-US" sz="1400" b="0" dirty="0">
                        <a:latin typeface="1훈정글북 Regular" pitchFamily="18" charset="-127"/>
                        <a:ea typeface="1훈정글북 Regular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9587" y="3075057"/>
            <a:ext cx="2832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2.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개발 환경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2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개발 환경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프로젝트 개발 환경 소개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81325" y="5124450"/>
            <a:ext cx="6219825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Windows7</a:t>
            </a:r>
            <a:endParaRPr lang="ko-KR" altLang="en-US" sz="24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81325" y="4495800"/>
            <a:ext cx="6219825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1훈정글북 Regular" pitchFamily="18" charset="-127"/>
                <a:ea typeface="1훈정글북 Regular" pitchFamily="18" charset="-127"/>
              </a:rPr>
              <a:t>TomCat</a:t>
            </a:r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 8.0  /  Oracle 11g</a:t>
            </a:r>
            <a:endParaRPr lang="ko-KR" altLang="en-US" sz="2400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81325" y="3867150"/>
            <a:ext cx="6219825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Spring Tool Suite 3.7.3</a:t>
            </a:r>
            <a:endParaRPr lang="ko-KR" altLang="en-US" sz="24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81325" y="260985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JDK 1.8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86351" y="260985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1훈정글북 Regular" pitchFamily="18" charset="-127"/>
                <a:ea typeface="1훈정글북 Regular" pitchFamily="18" charset="-127"/>
              </a:rPr>
              <a:t>Javascript</a:t>
            </a:r>
            <a:endParaRPr lang="ko-KR" altLang="en-US" sz="20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81850" y="260985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1훈정글북 Regular" pitchFamily="18" charset="-127"/>
                <a:ea typeface="1훈정글북 Regular" pitchFamily="18" charset="-127"/>
              </a:rPr>
              <a:t>jQuery</a:t>
            </a:r>
            <a:endParaRPr lang="ko-KR" altLang="en-US" sz="20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81325" y="198120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CSS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86350" y="198120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JSP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81850" y="1981200"/>
            <a:ext cx="20160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HTML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981325" y="3238500"/>
            <a:ext cx="6219825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Spring </a:t>
            </a:r>
            <a:r>
              <a:rPr lang="en-US" altLang="ko-KR" sz="2400" dirty="0" err="1" smtClean="0">
                <a:latin typeface="1훈정글북 Regular" pitchFamily="18" charset="-127"/>
                <a:ea typeface="1훈정글북 Regular" pitchFamily="18" charset="-127"/>
              </a:rPr>
              <a:t>FrameWork</a:t>
            </a:r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 4.1.7  /  </a:t>
            </a:r>
            <a:r>
              <a:rPr lang="en-US" altLang="ko-KR" sz="2400" dirty="0" err="1" smtClean="0">
                <a:latin typeface="1훈정글북 Regular" pitchFamily="18" charset="-127"/>
                <a:ea typeface="1훈정글북 Regular" pitchFamily="18" charset="-127"/>
              </a:rPr>
              <a:t>myBatis</a:t>
            </a:r>
            <a:r>
              <a:rPr lang="en-US" altLang="ko-KR" sz="2400" dirty="0" smtClean="0">
                <a:latin typeface="1훈정글북 Regular" pitchFamily="18" charset="-127"/>
                <a:ea typeface="1훈정글북 Regular" pitchFamily="18" charset="-127"/>
              </a:rPr>
              <a:t> 3.2.8</a:t>
            </a:r>
            <a:endParaRPr lang="ko-KR" altLang="en-US" sz="2400" dirty="0"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22069" y="3075057"/>
            <a:ext cx="2747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3. </a:t>
            </a:r>
            <a:r>
              <a:rPr lang="ko-KR" altLang="en-US" sz="4000" b="1" dirty="0" smtClean="0">
                <a:solidFill>
                  <a:srgbClr val="D46112"/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4000" b="1" dirty="0">
              <a:solidFill>
                <a:srgbClr val="D46112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일정 소개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소개</a:t>
            </a:r>
          </a:p>
        </p:txBody>
      </p:sp>
      <p:graphicFrame>
        <p:nvGraphicFramePr>
          <p:cNvPr id="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94174833"/>
              </p:ext>
            </p:extLst>
          </p:nvPr>
        </p:nvGraphicFramePr>
        <p:xfrm>
          <a:off x="1617787" y="1628427"/>
          <a:ext cx="9000999" cy="4334755"/>
        </p:xfrm>
        <a:graphic>
          <a:graphicData uri="http://schemas.openxmlformats.org/drawingml/2006/table">
            <a:tbl>
              <a:tblPr/>
              <a:tblGrid>
                <a:gridCol w="1440160"/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19"/>
              </a:tblGrid>
              <a:tr h="3599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명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이해관계자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요구사항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S/W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팀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 smtClean="0">
                          <a:latin typeface="+mn-lt"/>
                          <a:ea typeface="+mn-ea"/>
                          <a:cs typeface="Times New Roman"/>
                        </a:rPr>
                        <a:t>작업방식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 smtClean="0">
                          <a:latin typeface="+mn-lt"/>
                          <a:ea typeface="+mn-ea"/>
                          <a:cs typeface="Times New Roman"/>
                        </a:rPr>
                        <a:t>작업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36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설정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6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6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구현 및 테스트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6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점검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29955" y="2060476"/>
            <a:ext cx="955864" cy="3168352"/>
            <a:chOff x="1691680" y="2704360"/>
            <a:chExt cx="955864" cy="3168352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691680" y="2704360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식별</a:t>
              </a:r>
              <a:endParaRPr lang="ko-KR" altLang="en-US" sz="8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691680" y="2922664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대표선출</a:t>
              </a:r>
              <a:endParaRPr lang="ko-KR" altLang="en-US" sz="8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691680" y="3707912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 참여</a:t>
              </a:r>
              <a:endParaRPr lang="ko-KR" altLang="en-US" sz="8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91681" y="4720584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배포기준 합의</a:t>
              </a:r>
              <a:endParaRPr lang="ko-KR" altLang="en-US" sz="8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691681" y="4932048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배포합의</a:t>
              </a:r>
              <a:endParaRPr lang="ko-KR" altLang="en-US" sz="800" b="1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691681" y="5724136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사용만족</a:t>
              </a:r>
              <a:endParaRPr lang="ko-KR" altLang="en-US" sz="8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190315" y="2060476"/>
            <a:ext cx="955864" cy="2160240"/>
            <a:chOff x="2915816" y="2708920"/>
            <a:chExt cx="955864" cy="216024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915816" y="2708920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기회식별</a:t>
              </a:r>
              <a:endParaRPr lang="ko-KR" altLang="en-US" sz="800" b="1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915816" y="2927224"/>
              <a:ext cx="955863" cy="288032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솔루션 가치 </a:t>
              </a:r>
              <a:endParaRPr lang="en-US" altLang="ko-KR" sz="800" b="1" dirty="0" smtClean="0"/>
            </a:p>
            <a:p>
              <a:pPr algn="ctr"/>
              <a:r>
                <a:rPr lang="ko-KR" altLang="en-US" sz="800" b="1" dirty="0" smtClean="0"/>
                <a:t>확인</a:t>
              </a:r>
              <a:endParaRPr lang="ko-KR" altLang="en-US" sz="8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915816" y="3717032"/>
              <a:ext cx="955863" cy="288032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솔루션 타당성 검증</a:t>
              </a:r>
              <a:endParaRPr lang="ko-KR" altLang="en-US" sz="8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915817" y="4720584"/>
              <a:ext cx="955863" cy="148576"/>
            </a:xfrm>
            <a:prstGeom prst="round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솔루션 개발</a:t>
              </a:r>
              <a:endParaRPr lang="ko-KR" altLang="en-US" sz="800" b="1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270436" y="2060476"/>
            <a:ext cx="955863" cy="3168352"/>
            <a:chOff x="3923928" y="2708920"/>
            <a:chExt cx="955863" cy="316835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923928" y="2708920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개념정의</a:t>
              </a:r>
              <a:endParaRPr lang="ko-KR" altLang="en-US" sz="800" b="1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923928" y="2920384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요건합의</a:t>
              </a:r>
              <a:endParaRPr lang="ko-KR" altLang="en-US" sz="8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923928" y="3136408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범위정의</a:t>
              </a:r>
              <a:endParaRPr lang="ko-KR" altLang="en-US" sz="800" b="1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23928" y="4720584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요건구현</a:t>
              </a:r>
              <a:endParaRPr lang="ko-KR" altLang="en-US" sz="800" b="1" dirty="0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923928" y="5728696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/>
                <a:t>니즈충족</a:t>
              </a:r>
              <a:endParaRPr lang="ko-KR" altLang="en-US" sz="8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50556" y="2060476"/>
            <a:ext cx="955863" cy="3168352"/>
            <a:chOff x="5004048" y="2708920"/>
            <a:chExt cx="955863" cy="316835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004048" y="2708920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아키텍처 선정</a:t>
              </a:r>
              <a:endParaRPr lang="ko-KR" altLang="en-US" sz="800" b="1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004048" y="4716024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사용가능</a:t>
              </a:r>
              <a:endParaRPr lang="ko-KR" altLang="en-US" sz="800" b="1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004048" y="4936608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배포준비</a:t>
              </a:r>
              <a:endParaRPr lang="ko-KR" altLang="en-US" sz="800" b="1" dirty="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004048" y="5728696"/>
              <a:ext cx="955863" cy="148576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운영</a:t>
              </a:r>
              <a:endParaRPr lang="ko-KR" altLang="en-US" sz="800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430676" y="2055916"/>
            <a:ext cx="975622" cy="3172912"/>
            <a:chOff x="6136417" y="2704360"/>
            <a:chExt cx="975622" cy="317291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136417" y="2704360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/>
                <a:t>팀요건</a:t>
              </a:r>
              <a:r>
                <a:rPr lang="ko-KR" altLang="en-US" sz="800" b="1" dirty="0" smtClean="0"/>
                <a:t> 정의</a:t>
              </a:r>
              <a:endParaRPr lang="ko-KR" altLang="en-US" sz="8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36417" y="292038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/>
                <a:t>팀구성</a:t>
              </a:r>
              <a:endParaRPr lang="ko-KR" altLang="en-US" sz="800" b="1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36417" y="472514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작업수행</a:t>
              </a:r>
              <a:endParaRPr lang="ko-KR" altLang="en-US" sz="800" b="1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156176" y="5728696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/>
                <a:t>팀해산</a:t>
              </a:r>
              <a:endParaRPr lang="ko-KR" altLang="en-US" sz="8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530555" y="2055916"/>
            <a:ext cx="975622" cy="3604960"/>
            <a:chOff x="7288545" y="2704360"/>
            <a:chExt cx="975622" cy="3604960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7288545" y="2704360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원칙 수립</a:t>
              </a:r>
              <a:endParaRPr lang="ko-KR" altLang="en-US" sz="8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7308304" y="3712472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작업방식 확정</a:t>
              </a:r>
              <a:endParaRPr lang="ko-KR" altLang="en-US" sz="800" b="1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308304" y="472058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시범적용</a:t>
              </a:r>
              <a:endParaRPr lang="ko-KR" altLang="en-US" sz="800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308304" y="5728696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전체적용</a:t>
              </a:r>
              <a:endParaRPr lang="ko-KR" altLang="en-US" sz="800" b="1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308304" y="5949280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작업방식 내재화</a:t>
              </a:r>
              <a:endParaRPr lang="ko-KR" altLang="en-US" sz="800" b="1" dirty="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308304" y="616074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사용종료</a:t>
              </a:r>
              <a:endParaRPr lang="ko-KR" altLang="en-US" sz="800" b="1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610675" y="2060476"/>
            <a:ext cx="955863" cy="3384376"/>
            <a:chOff x="8440673" y="2708920"/>
            <a:chExt cx="955863" cy="3384376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8440673" y="2708920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과업확정</a:t>
              </a:r>
              <a:endParaRPr lang="ko-KR" altLang="en-US" sz="800" b="1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8440673" y="292494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사전준비</a:t>
              </a:r>
              <a:endParaRPr lang="ko-KR" altLang="en-US" sz="800" b="1" dirty="0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440673" y="4716024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작업시작</a:t>
              </a:r>
              <a:endParaRPr lang="ko-KR" altLang="en-US" sz="800" b="1" dirty="0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440673" y="4936608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작업진행</a:t>
              </a:r>
              <a:endParaRPr lang="ko-KR" altLang="en-US" sz="800" b="1" dirty="0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440673" y="5728696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목표달성</a:t>
              </a:r>
              <a:endParaRPr lang="ko-KR" altLang="en-US" sz="800" b="1" dirty="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440673" y="5944720"/>
              <a:ext cx="955863" cy="148576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작업종료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3921</Words>
  <Application>Microsoft Office PowerPoint</Application>
  <PresentationFormat>사용자 지정</PresentationFormat>
  <Paragraphs>1826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1훈정글북 Regular</vt:lpstr>
      <vt:lpstr>맑은 고딕</vt:lpstr>
      <vt:lpstr>Times New Roman</vt:lpstr>
      <vt:lpstr>Wingdings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sijin</cp:lastModifiedBy>
  <cp:revision>477</cp:revision>
  <dcterms:created xsi:type="dcterms:W3CDTF">2015-10-18T12:13:51Z</dcterms:created>
  <dcterms:modified xsi:type="dcterms:W3CDTF">2016-06-16T04:19:02Z</dcterms:modified>
</cp:coreProperties>
</file>